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sldIdLst>
    <p:sldId id="256" r:id="rId2"/>
    <p:sldId id="257" r:id="rId3"/>
    <p:sldId id="258" r:id="rId4"/>
    <p:sldId id="264" r:id="rId5"/>
    <p:sldId id="259" r:id="rId6"/>
    <p:sldId id="266" r:id="rId7"/>
    <p:sldId id="265" r:id="rId8"/>
    <p:sldId id="268" r:id="rId9"/>
    <p:sldId id="260" r:id="rId10"/>
    <p:sldId id="267" r:id="rId11"/>
    <p:sldId id="261" r:id="rId12"/>
    <p:sldId id="262" r:id="rId13"/>
    <p:sldId id="269" r:id="rId14"/>
    <p:sldId id="263" r:id="rId1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FF33"/>
    <a:srgbClr val="00CC99"/>
    <a:srgbClr val="996633"/>
    <a:srgbClr val="33CC33"/>
    <a:srgbClr val="996600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83" autoAdjust="0"/>
  </p:normalViewPr>
  <p:slideViewPr>
    <p:cSldViewPr>
      <p:cViewPr varScale="1">
        <p:scale>
          <a:sx n="67" d="100"/>
          <a:sy n="67" d="100"/>
        </p:scale>
        <p:origin x="-14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10243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44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024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440ABE-BA35-425F-B19A-8B93E6773A0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73E2-E4BB-45CB-8430-EAAC63698C9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082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D182E-C16D-48E2-B312-99BA16E0113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1866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BC4C8C-1FE9-4DF4-BFC4-AEEDD9E5FA5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6744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5D715-FE4E-4505-9CC6-41C4B801FE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7099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CF9D4-6BFA-40EA-91D8-9A9E4EB44EF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1866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31E1A-19FE-4A9D-9873-292E6200C8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87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CB7F1-2D7F-4549-9600-DAC8DE0A5F4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57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05BE22-26E7-47B7-837A-DD88EEFEFA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315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4BB1E-A2AB-4ED3-BB90-A09CCF68544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97987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A85DB-6DAF-47D7-90CA-CCD20F11FBE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6639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9219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0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 altLang="zh-CN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 altLang="zh-CN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7312EDF-68CF-4079-96FD-DF6C3490D9F4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1219200"/>
            <a:ext cx="7772400" cy="914400"/>
          </a:xfrm>
        </p:spPr>
        <p:txBody>
          <a:bodyPr/>
          <a:lstStyle/>
          <a:p>
            <a:r>
              <a:rPr lang="en-US" altLang="zh-CN" sz="5400" b="1">
                <a:latin typeface="隶书" pitchFamily="49" charset="-122"/>
                <a:ea typeface="隶书" pitchFamily="49" charset="-122"/>
              </a:rPr>
              <a:t> </a:t>
            </a:r>
            <a:endParaRPr lang="en-US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819400"/>
            <a:ext cx="6400800" cy="1752600"/>
          </a:xfrm>
        </p:spPr>
        <p:txBody>
          <a:bodyPr/>
          <a:lstStyle/>
          <a:p>
            <a:r>
              <a:rPr lang="en-US" altLang="zh-CN"/>
              <a:t>         </a:t>
            </a:r>
            <a:r>
              <a:rPr lang="en-US" altLang="zh-CN" b="1">
                <a:latin typeface="隶书" pitchFamily="49" charset="-122"/>
                <a:ea typeface="隶书" pitchFamily="49" charset="-122"/>
              </a:rPr>
              <a:t>    </a:t>
            </a:r>
          </a:p>
        </p:txBody>
      </p:sp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1828800" y="1371600"/>
            <a:ext cx="5410200" cy="1371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000" b="1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隶书"/>
                <a:ea typeface="隶书"/>
              </a:rPr>
              <a:t>第三节  真菌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268413" y="2667000"/>
            <a:ext cx="6607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CC9900"/>
                </a:solidFill>
                <a:ea typeface="隶书" pitchFamily="49" charset="-122"/>
              </a:rPr>
              <a:t>真菌的繁殖方式是通过</a:t>
            </a:r>
            <a:r>
              <a:rPr lang="zh-CN" altLang="en-US" sz="3600" b="1">
                <a:solidFill>
                  <a:schemeClr val="folHlink"/>
                </a:solidFill>
                <a:ea typeface="隶书" pitchFamily="49" charset="-122"/>
              </a:rPr>
              <a:t>孢子繁殖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667000" y="1295400"/>
            <a:ext cx="27320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C9900"/>
                </a:solidFill>
                <a:ea typeface="隶书" pitchFamily="49" charset="-122"/>
              </a:rPr>
              <a:t>真菌的繁殖</a:t>
            </a:r>
          </a:p>
        </p:txBody>
      </p:sp>
      <p:pic>
        <p:nvPicPr>
          <p:cNvPr id="23557" name="Picture 5" descr="D:\Program Files\Common Files\Microsoft Shared\Clipart\cagcat50\DD00448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019550"/>
            <a:ext cx="41148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Oval 3"/>
          <p:cNvSpPr>
            <a:spLocks noChangeArrowheads="1"/>
          </p:cNvSpPr>
          <p:nvPr/>
        </p:nvSpPr>
        <p:spPr bwMode="auto">
          <a:xfrm>
            <a:off x="228600" y="381000"/>
            <a:ext cx="23622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en-US" altLang="zh-CN" sz="3600">
              <a:solidFill>
                <a:srgbClr val="CC3399"/>
              </a:solidFill>
              <a:ea typeface="隶书" pitchFamily="49" charset="-122"/>
            </a:endParaRPr>
          </a:p>
          <a:p>
            <a:pPr algn="ctr"/>
            <a:endParaRPr lang="en-US" altLang="zh-CN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81000" y="533400"/>
            <a:ext cx="381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6600"/>
                </a:solidFill>
                <a:ea typeface="隶书" pitchFamily="49" charset="-122"/>
              </a:rPr>
              <a:t>课堂小结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1295400" y="1676400"/>
            <a:ext cx="8382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C9900"/>
                </a:solidFill>
                <a:ea typeface="隶书" pitchFamily="49" charset="-122"/>
              </a:rPr>
              <a:t>通过本节课的学习，</a:t>
            </a:r>
          </a:p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C9900"/>
                </a:solidFill>
                <a:ea typeface="隶书" pitchFamily="49" charset="-122"/>
              </a:rPr>
              <a:t>         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573338" y="2438400"/>
            <a:ext cx="48942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CC9900"/>
                </a:solidFill>
                <a:ea typeface="隶书" pitchFamily="49" charset="-122"/>
              </a:rPr>
              <a:t>你想到些什么？         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333750" y="3429000"/>
            <a:ext cx="5276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b="1">
                <a:solidFill>
                  <a:srgbClr val="CC9900"/>
                </a:solidFill>
                <a:ea typeface="隶书" pitchFamily="49" charset="-122"/>
              </a:rPr>
              <a:t>明白了些什么呢？        </a:t>
            </a:r>
          </a:p>
        </p:txBody>
      </p:sp>
      <p:pic>
        <p:nvPicPr>
          <p:cNvPr id="15370" name="Picture 10" descr="D:\Program Files\Common Files\Microsoft Shared\Clipart\cagcat50\BS02064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33800"/>
            <a:ext cx="28956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utoUpdateAnimBg="0"/>
      <p:bldP spid="15367" grpId="0" autoUpdateAnimBg="0"/>
      <p:bldP spid="1536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228600" y="381000"/>
            <a:ext cx="23622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en-US" altLang="zh-CN" sz="3600">
              <a:solidFill>
                <a:srgbClr val="CC3399"/>
              </a:solidFill>
              <a:ea typeface="隶书" pitchFamily="49" charset="-122"/>
            </a:endParaRPr>
          </a:p>
          <a:p>
            <a:pPr algn="ctr"/>
            <a:endParaRPr lang="en-US" altLang="zh-CN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3400" y="457200"/>
            <a:ext cx="358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6600"/>
                </a:solidFill>
                <a:ea typeface="隶书" pitchFamily="49" charset="-122"/>
              </a:rPr>
              <a:t>动动脑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7620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ea typeface="隶书" pitchFamily="49" charset="-122"/>
              </a:rPr>
              <a:t>1</a:t>
            </a: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、夏天，受潮的粮食、衣物和皮鞋常常发霉长毛，这些霉菌是从哪里来的？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62000" y="3352800"/>
            <a:ext cx="7467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、检查一下自己家庭储粮、放衣物的情况，你能做哪些工作防止霉菌的生长？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746125" y="4572000"/>
            <a:ext cx="73310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、在雨后或潮湿的草地、树桩上，常会有蘑菇长出。如果让你养殖食用蘑菇，你将怎样才能满足蘑菇的生长条件？ </a:t>
            </a:r>
          </a:p>
        </p:txBody>
      </p:sp>
      <p:pic>
        <p:nvPicPr>
          <p:cNvPr id="16391" name="Picture 7" descr="D:\Program Files\Common Files\Microsoft Shared\Clipart\cagcat50\BD00028_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228600"/>
            <a:ext cx="2565400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utoUpdateAnimBg="0"/>
      <p:bldP spid="16389" grpId="0" autoUpdateAnimBg="0"/>
      <p:bldP spid="1639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381000" y="381000"/>
            <a:ext cx="3048000" cy="1524000"/>
          </a:xfrm>
          <a:prstGeom prst="ellipse">
            <a:avLst/>
          </a:prstGeom>
          <a:solidFill>
            <a:srgbClr val="33CC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33CC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zh-CN" altLang="en-US" sz="4000" b="1">
                <a:solidFill>
                  <a:schemeClr val="folHlink"/>
                </a:solidFill>
                <a:ea typeface="楷体_GB2312" pitchFamily="49" charset="-122"/>
              </a:rPr>
              <a:t>课后实践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143000" y="8382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914400" y="2133600"/>
            <a:ext cx="70866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               </a:t>
            </a:r>
            <a:r>
              <a:rPr lang="zh-CN" altLang="en-US" sz="6000">
                <a:solidFill>
                  <a:schemeClr val="folHlink"/>
                </a:solidFill>
                <a:ea typeface="隶书" pitchFamily="49" charset="-122"/>
              </a:rPr>
              <a:t>模拟制作孢子印</a:t>
            </a:r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1600200" y="4267200"/>
          <a:ext cx="5638800" cy="2300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2" name="Clip" r:id="rId3" imgW="4134240" imgH="3468960" progId="MS_ClipArt_Gallery.5">
                  <p:embed/>
                </p:oleObj>
              </mc:Choice>
              <mc:Fallback>
                <p:oleObj name="Clip" r:id="rId3" imgW="4134240" imgH="3468960" progId="MS_ClipArt_Gallery.5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67200"/>
                        <a:ext cx="5638800" cy="2300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D:\Documents and Settings\All Users\Documents\My Pictures\示例图片\Win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Oval 2"/>
          <p:cNvSpPr>
            <a:spLocks noChangeArrowheads="1"/>
          </p:cNvSpPr>
          <p:nvPr/>
        </p:nvSpPr>
        <p:spPr bwMode="auto">
          <a:xfrm>
            <a:off x="228600" y="685800"/>
            <a:ext cx="23622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endParaRPr lang="en-US" altLang="zh-CN" sz="3600">
              <a:solidFill>
                <a:srgbClr val="CC3399"/>
              </a:solidFill>
              <a:ea typeface="隶书" pitchFamily="49" charset="-122"/>
            </a:endParaRPr>
          </a:p>
          <a:p>
            <a:pPr algn="ctr"/>
            <a:endParaRPr lang="en-US" altLang="zh-CN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3400" y="806450"/>
            <a:ext cx="358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996600"/>
                </a:solidFill>
                <a:ea typeface="隶书" pitchFamily="49" charset="-122"/>
              </a:rPr>
              <a:t>想一想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971800" y="457200"/>
            <a:ext cx="7620000" cy="192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FF00"/>
                </a:solidFill>
                <a:ea typeface="隶书" pitchFamily="49" charset="-122"/>
              </a:rPr>
              <a:t>真菌在自然界中</a:t>
            </a:r>
          </a:p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FF00"/>
                </a:solidFill>
                <a:ea typeface="隶书" pitchFamily="49" charset="-122"/>
              </a:rPr>
              <a:t>            的作用如何</a:t>
            </a:r>
            <a:r>
              <a:rPr lang="zh-CN" altLang="en-US" sz="4800" b="1">
                <a:ea typeface="隶书" pitchFamily="49" charset="-122"/>
              </a:rPr>
              <a:t>？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304800" y="304800"/>
            <a:ext cx="25146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4343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3399"/>
                </a:solidFill>
                <a:ea typeface="隶书" pitchFamily="49" charset="-122"/>
              </a:rPr>
              <a:t>观察与思考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533400" y="5867400"/>
            <a:ext cx="807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33400" y="5897563"/>
            <a:ext cx="8229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它们的形态一样吗？它们与我们的关系如何？</a:t>
            </a:r>
            <a:r>
              <a:rPr lang="zh-CN" altLang="en-US" sz="3200" b="1">
                <a:solidFill>
                  <a:srgbClr val="CC6600"/>
                </a:solidFill>
              </a:rPr>
              <a:t>      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3276600" y="457200"/>
            <a:ext cx="4724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9900"/>
                </a:solidFill>
                <a:ea typeface="隶书" pitchFamily="49" charset="-122"/>
              </a:rPr>
              <a:t>各种各样的真菌</a:t>
            </a:r>
          </a:p>
        </p:txBody>
      </p:sp>
      <p:pic>
        <p:nvPicPr>
          <p:cNvPr id="11278" name="Picture 14" descr="C:\My Documents\My Pictures\新建文件夹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0"/>
            <a:ext cx="18478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Picture 16" descr="C:\My Documents\My Pictures\新建文件夹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24000"/>
            <a:ext cx="1905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2" name="Picture 18" descr="C:\My Documents\My Pictures\新建文件夹\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1871663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4" name="Picture 20" descr="C:\My Documents\My Pictures\新建文件夹\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4000"/>
            <a:ext cx="176212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6" name="Picture 22" descr="C:\My Documents\My Pictures\新建文件夹\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92550"/>
            <a:ext cx="1905000" cy="189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8" name="Picture 24" descr="C:\My Documents\My Pictures\新建文件夹\7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886200"/>
            <a:ext cx="18478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0" name="Picture 26" descr="C:\My Documents\My Pictures\新建文件夹\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86200"/>
            <a:ext cx="18288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2" name="Picture 28" descr="C:\My Documents\My Pictures\新建文件夹\9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638" y="3962400"/>
            <a:ext cx="175736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66" grpId="0" autoUpdateAnimBg="0"/>
      <p:bldP spid="11272" grpId="0" autoUpdateAnimBg="0"/>
      <p:bldP spid="11274" grpId="0" autoUpdateAnimBg="0"/>
      <p:bldP spid="1127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57200" y="1600200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b"/>
          <a:lstStyle/>
          <a:p>
            <a:pPr algn="ctr"/>
            <a:r>
              <a:rPr lang="en-US" altLang="zh-CN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 </a:t>
            </a:r>
            <a:r>
              <a:rPr lang="zh-CN" altLang="en-US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隶书" pitchFamily="49" charset="-122"/>
                <a:ea typeface="隶书" pitchFamily="49" charset="-122"/>
              </a:rPr>
              <a:t>第三节  真  菌</a:t>
            </a:r>
            <a:r>
              <a:rPr lang="zh-CN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                                                      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685800" y="3429000"/>
            <a:ext cx="640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</a:pPr>
            <a:r>
              <a:rPr lang="en-US" altLang="zh-CN" sz="3200"/>
              <a:t>      </a:t>
            </a:r>
            <a:endParaRPr lang="en-US" altLang="zh-CN" sz="3200" b="1">
              <a:latin typeface="隶书" pitchFamily="49" charset="-122"/>
              <a:ea typeface="隶书" pitchFamily="49" charset="-122"/>
            </a:endParaRPr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2057400" y="3648075"/>
          <a:ext cx="4583113" cy="282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Clip" r:id="rId3" imgW="4583880" imgH="2828880" progId="MS_ClipArt_Gallery.5">
                  <p:embed/>
                </p:oleObj>
              </mc:Choice>
              <mc:Fallback>
                <p:oleObj name="Clip" r:id="rId3" imgW="4583880" imgH="2828880" progId="MS_ClipArt_Gallery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648075"/>
                        <a:ext cx="4583113" cy="282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My Documents\My Pictures\新建文件夹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86000"/>
            <a:ext cx="3344863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My Documents\My Pictures\新建文件夹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329882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14400" y="5791200"/>
            <a:ext cx="3048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9900"/>
                </a:solidFill>
              </a:rPr>
              <a:t>             </a:t>
            </a:r>
            <a:r>
              <a:rPr lang="zh-CN" altLang="en-US" sz="4400">
                <a:solidFill>
                  <a:srgbClr val="FF9900"/>
                </a:solidFill>
                <a:ea typeface="隶书" pitchFamily="49" charset="-122"/>
              </a:rPr>
              <a:t>青霉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5029200" y="5791200"/>
            <a:ext cx="2590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9900"/>
                </a:solidFill>
              </a:rPr>
              <a:t>         </a:t>
            </a:r>
            <a:r>
              <a:rPr lang="zh-CN" altLang="en-US" sz="4400">
                <a:solidFill>
                  <a:srgbClr val="FF9900"/>
                </a:solidFill>
                <a:ea typeface="隶书" pitchFamily="49" charset="-122"/>
              </a:rPr>
              <a:t>曲霉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304800" y="228600"/>
            <a:ext cx="25146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CC3399"/>
                </a:solidFill>
                <a:ea typeface="隶书" pitchFamily="49" charset="-122"/>
              </a:rPr>
              <a:t>观察与思考</a:t>
            </a:r>
          </a:p>
          <a:p>
            <a:pPr algn="ctr"/>
            <a:endParaRPr lang="en-US" altLang="zh-CN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685800" y="1066800"/>
            <a:ext cx="7239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、青霉与曲霉在形态和颜色上有什么不同之处</a:t>
            </a: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?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又有什么共同点？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utoUpdateAnimBg="0"/>
      <p:bldP spid="18439" grpId="0" autoUpdateAnimBg="0"/>
      <p:bldP spid="18440" grpId="0" animBg="1" autoUpdateAnimBg="0"/>
      <p:bldP spid="1844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Oval 2"/>
          <p:cNvSpPr>
            <a:spLocks noChangeArrowheads="1"/>
          </p:cNvSpPr>
          <p:nvPr/>
        </p:nvSpPr>
        <p:spPr bwMode="auto">
          <a:xfrm>
            <a:off x="304800" y="457200"/>
            <a:ext cx="25146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CC3399"/>
                </a:solidFill>
                <a:ea typeface="隶书" pitchFamily="49" charset="-122"/>
              </a:rPr>
              <a:t>观察与思考</a:t>
            </a:r>
          </a:p>
          <a:p>
            <a:pPr algn="ctr"/>
            <a:endParaRPr lang="en-US" altLang="zh-CN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610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、青霉与曲霉在形态和颜色上有什么不同？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   有什么共同点？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143000" y="3840163"/>
            <a:ext cx="7924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相同点：    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066800" y="4983163"/>
            <a:ext cx="79248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不同点：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590800" y="3871913"/>
            <a:ext cx="5562600" cy="161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都是多细胞，菌体由菌丝构成，能产生孢子。</a:t>
            </a:r>
          </a:p>
          <a:p>
            <a:pPr>
              <a:spcBef>
                <a:spcPct val="50000"/>
              </a:spcBef>
            </a:pPr>
            <a:endParaRPr lang="en-US" altLang="zh-CN"/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590800" y="5013325"/>
            <a:ext cx="57912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青霉带有孢子的菌丝呈扫帚状；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曲霉长有孢子的菌丝呈放射状。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762000" y="2971800"/>
            <a:ext cx="4953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09600" y="3048000"/>
            <a:ext cx="3886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颜色上的不同点：</a:t>
            </a:r>
          </a:p>
        </p:txBody>
      </p:sp>
      <p:sp>
        <p:nvSpPr>
          <p:cNvPr id="13329" name="AutoShape 17"/>
          <p:cNvSpPr>
            <a:spLocks/>
          </p:cNvSpPr>
          <p:nvPr/>
        </p:nvSpPr>
        <p:spPr bwMode="auto">
          <a:xfrm>
            <a:off x="990600" y="4114800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12700" cap="sq">
            <a:solidFill>
              <a:srgbClr val="CC99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/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81000" y="4343400"/>
            <a:ext cx="457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形态</a:t>
            </a:r>
          </a:p>
        </p:txBody>
      </p:sp>
      <p:sp>
        <p:nvSpPr>
          <p:cNvPr id="13331" name="AutoShape 19"/>
          <p:cNvSpPr>
            <a:spLocks/>
          </p:cNvSpPr>
          <p:nvPr/>
        </p:nvSpPr>
        <p:spPr bwMode="auto">
          <a:xfrm>
            <a:off x="4038600" y="2743200"/>
            <a:ext cx="76200" cy="1143000"/>
          </a:xfrm>
          <a:prstGeom prst="leftBrace">
            <a:avLst>
              <a:gd name="adj1" fmla="val 125000"/>
              <a:gd name="adj2" fmla="val 50000"/>
            </a:avLst>
          </a:prstGeom>
          <a:noFill/>
          <a:ln w="12700" cap="sq">
            <a:solidFill>
              <a:srgbClr val="CC99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zh-CN" b="1">
              <a:solidFill>
                <a:srgbClr val="CC9900"/>
              </a:solidFill>
            </a:endParaRP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4343400" y="2743200"/>
            <a:ext cx="2590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青霉：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5486400" y="2773363"/>
            <a:ext cx="1408113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青绿色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4343400" y="3352800"/>
            <a:ext cx="1600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曲霉：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5486400" y="3352800"/>
            <a:ext cx="3505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黑、褐、黄、绿等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 autoUpdateAnimBg="0"/>
      <p:bldP spid="13315" grpId="0" autoUpdateAnimBg="0"/>
      <p:bldP spid="13316" grpId="0" autoUpdateAnimBg="0"/>
      <p:bldP spid="13324" grpId="0" autoUpdateAnimBg="0"/>
      <p:bldP spid="13325" grpId="0" autoUpdateAnimBg="0"/>
      <p:bldP spid="13326" grpId="0" autoUpdateAnimBg="0"/>
      <p:bldP spid="13327" grpId="0" autoUpdateAnimBg="0"/>
      <p:bldP spid="13328" grpId="0" autoUpdateAnimBg="0"/>
      <p:bldP spid="13329" grpId="0" animBg="1" autoUpdateAnimBg="0"/>
      <p:bldP spid="13330" grpId="0" autoUpdateAnimBg="0"/>
      <p:bldP spid="13331" grpId="0" animBg="1" autoUpdateAnimBg="0"/>
      <p:bldP spid="13332" grpId="0" autoUpdateAnimBg="0"/>
      <p:bldP spid="13333" grpId="0" autoUpdateAnimBg="0"/>
      <p:bldP spid="13334" grpId="0" autoUpdateAnimBg="0"/>
      <p:bldP spid="1333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2"/>
          <p:cNvSpPr>
            <a:spLocks noChangeArrowheads="1"/>
          </p:cNvSpPr>
          <p:nvPr/>
        </p:nvSpPr>
        <p:spPr bwMode="auto">
          <a:xfrm>
            <a:off x="304800" y="457200"/>
            <a:ext cx="25146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CC3399"/>
                </a:solidFill>
                <a:ea typeface="隶书" pitchFamily="49" charset="-122"/>
              </a:rPr>
              <a:t>观察与思考</a:t>
            </a:r>
          </a:p>
          <a:p>
            <a:pPr algn="ctr"/>
            <a:endParaRPr lang="en-US" altLang="zh-CN"/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610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、青霉与曲霉在形态和颜色上有什么不同？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   有什么共同点？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09600" y="32004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、在什么地方什么时候容易采到蘑菇？说明了什么？   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85800" y="4876800"/>
            <a:ext cx="7620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真菌的生活环境：温暖、湿润、有机物丰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ea typeface="隶书" pitchFamily="49" charset="-122"/>
              </a:rPr>
              <a:t>                               富的环境中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 autoUpdateAnimBg="0"/>
      <p:bldP spid="21507" grpId="0" autoUpdateAnimBg="0"/>
      <p:bldP spid="21508" grpId="0" autoUpdateAnimBg="0"/>
      <p:bldP spid="2150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304800" y="457200"/>
            <a:ext cx="2514600" cy="990600"/>
          </a:xfrm>
          <a:prstGeom prst="ellipse">
            <a:avLst/>
          </a:prstGeom>
          <a:solidFill>
            <a:srgbClr val="CCFF33"/>
          </a:solidFill>
          <a:ln w="12700" cap="sq">
            <a:miter lim="800000"/>
            <a:headEnd type="none" w="sm" len="sm"/>
            <a:tailEnd type="none" w="sm" len="sm"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CCFF33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CC3399"/>
                </a:solidFill>
                <a:ea typeface="隶书" pitchFamily="49" charset="-122"/>
              </a:rPr>
              <a:t>观察与思考</a:t>
            </a:r>
          </a:p>
          <a:p>
            <a:pPr algn="ctr"/>
            <a:endParaRPr lang="en-US" altLang="zh-CN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8610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、青霉与曲霉在形态和颜色上有什么不同？</a:t>
            </a: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   有什么共同点？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9600" y="3200400"/>
            <a:ext cx="7924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、在什么地方什么时候容易采到蘑菇？说明了什么？   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09600" y="4800600"/>
            <a:ext cx="8001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3</a:t>
            </a:r>
            <a:r>
              <a:rPr lang="zh-CN" altLang="en-US" sz="3200" b="1">
                <a:solidFill>
                  <a:srgbClr val="CC9900"/>
                </a:solidFill>
                <a:latin typeface="隶书" pitchFamily="49" charset="-122"/>
                <a:ea typeface="隶书" pitchFamily="49" charset="-122"/>
              </a:rPr>
              <a:t>、霉菌和蘑菇都是真菌，它们的营养方式有什么相同的特点？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685800" y="1066800"/>
            <a:ext cx="6400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9900"/>
                </a:solidFill>
                <a:ea typeface="隶书" pitchFamily="49" charset="-122"/>
              </a:rPr>
              <a:t>真菌在营养方式是：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33400" y="2057400"/>
            <a:ext cx="70866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CC9900"/>
                </a:solidFill>
                <a:ea typeface="隶书" pitchFamily="49" charset="-122"/>
              </a:rPr>
              <a:t>         </a:t>
            </a:r>
            <a:r>
              <a:rPr lang="zh-CN" altLang="en-US" sz="3600" b="1">
                <a:solidFill>
                  <a:srgbClr val="CC9900"/>
                </a:solidFill>
                <a:ea typeface="隶书" pitchFamily="49" charset="-122"/>
              </a:rPr>
              <a:t>利用现成的有机物，从中获得生命活动所需的物质和能量。</a:t>
            </a:r>
          </a:p>
          <a:p>
            <a:pPr>
              <a:spcBef>
                <a:spcPct val="50000"/>
              </a:spcBef>
            </a:pPr>
            <a:endParaRPr lang="en-US" altLang="zh-CN" sz="3600"/>
          </a:p>
        </p:txBody>
      </p:sp>
      <p:graphicFrame>
        <p:nvGraphicFramePr>
          <p:cNvPr id="24583" name="Object 7"/>
          <p:cNvGraphicFramePr>
            <a:graphicFrameLocks noChangeAspect="1"/>
          </p:cNvGraphicFramePr>
          <p:nvPr/>
        </p:nvGraphicFramePr>
        <p:xfrm>
          <a:off x="2078038" y="3505200"/>
          <a:ext cx="4017962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4" name="Clip" r:id="rId4" imgW="4017960" imgH="3468960" progId="MS_ClipArt_Gallery.5">
                  <p:embed/>
                </p:oleObj>
              </mc:Choice>
              <mc:Fallback>
                <p:oleObj name="Clip" r:id="rId4" imgW="4017960" imgH="3468960" progId="MS_ClipArt_Gallery.5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8038" y="3505200"/>
                        <a:ext cx="4017962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 cap="sq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981200" y="533400"/>
            <a:ext cx="3886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CC9900"/>
                </a:solidFill>
                <a:ea typeface="隶书" pitchFamily="49" charset="-122"/>
              </a:rPr>
              <a:t>真菌的繁殖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62000" y="1676400"/>
            <a:ext cx="7696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CC9900"/>
                </a:solidFill>
              </a:rPr>
              <a:t> </a:t>
            </a:r>
            <a:endParaRPr lang="en-US" altLang="zh-CN" sz="3600" b="1">
              <a:solidFill>
                <a:schemeClr val="folHlink"/>
              </a:solidFill>
              <a:ea typeface="隶书" pitchFamily="49" charset="-122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743200" y="2971800"/>
            <a:ext cx="2057400" cy="1295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chemeClr val="hlink"/>
                </a:solidFill>
                <a:ea typeface="隶书" pitchFamily="49" charset="-122"/>
              </a:rPr>
              <a:t>动画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224</TotalTime>
  <Words>415</Words>
  <Application>Microsoft Office PowerPoint</Application>
  <PresentationFormat>全屏显示(4:3)</PresentationFormat>
  <Paragraphs>58</Paragraphs>
  <Slides>14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Times New Roman</vt:lpstr>
      <vt:lpstr>宋体</vt:lpstr>
      <vt:lpstr>Arial</vt:lpstr>
      <vt:lpstr>Wingdings</vt:lpstr>
      <vt:lpstr>隶书</vt:lpstr>
      <vt:lpstr>楷体_GB2312</vt:lpstr>
      <vt:lpstr>Soaring</vt:lpstr>
      <vt:lpstr>Microsoft Clip Gallery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第三节     真菌                                                           </dc:title>
  <cp:lastModifiedBy>user</cp:lastModifiedBy>
  <cp:revision>29</cp:revision>
  <dcterms:created xsi:type="dcterms:W3CDTF">2002-11-04T14:25:36Z</dcterms:created>
  <dcterms:modified xsi:type="dcterms:W3CDTF">2015-08-25T09:44:49Z</dcterms:modified>
</cp:coreProperties>
</file>